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4004A-4FE7-44B5-B227-38E244D20DC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936C3-2C44-49A2-94C5-D63E54D0D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24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A76DCB9-B5F5-4C39-8D0B-8810AA135E18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4EA9-F088-4076-A08A-D1562C4404C8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82DA-3E9D-413B-9B11-AD7837895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5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4EA9-F088-4076-A08A-D1562C4404C8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82DA-3E9D-413B-9B11-AD7837895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8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4EA9-F088-4076-A08A-D1562C4404C8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82DA-3E9D-413B-9B11-AD7837895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4EA9-F088-4076-A08A-D1562C4404C8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82DA-3E9D-413B-9B11-AD7837895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4EA9-F088-4076-A08A-D1562C4404C8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82DA-3E9D-413B-9B11-AD7837895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4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4EA9-F088-4076-A08A-D1562C4404C8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82DA-3E9D-413B-9B11-AD7837895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1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4EA9-F088-4076-A08A-D1562C4404C8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82DA-3E9D-413B-9B11-AD7837895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2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4EA9-F088-4076-A08A-D1562C4404C8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82DA-3E9D-413B-9B11-AD7837895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9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4EA9-F088-4076-A08A-D1562C4404C8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82DA-3E9D-413B-9B11-AD7837895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5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4EA9-F088-4076-A08A-D1562C4404C8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82DA-3E9D-413B-9B11-AD7837895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42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4EA9-F088-4076-A08A-D1562C4404C8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82DA-3E9D-413B-9B11-AD7837895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5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24EA9-F088-4076-A08A-D1562C4404C8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582DA-3E9D-413B-9B11-AD7837895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990600" y="2590800"/>
            <a:ext cx="7391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Femoral Hernia</a:t>
            </a:r>
          </a:p>
        </p:txBody>
      </p:sp>
    </p:spTree>
    <p:extLst>
      <p:ext uri="{BB962C8B-B14F-4D97-AF65-F5344CB8AC3E}">
        <p14:creationId xmlns:p14="http://schemas.microsoft.com/office/powerpoint/2010/main" val="209589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228600" y="533400"/>
            <a:ext cx="86106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42900" indent="-342900" algn="just">
              <a:defRPr/>
            </a:pPr>
            <a:r>
              <a:rPr lang="en-US" sz="4800" b="1" dirty="0">
                <a:solidFill>
                  <a:srgbClr val="FF0000"/>
                </a:solidFill>
                <a:latin typeface="Book Antiqua" pitchFamily="18" charset="0"/>
              </a:rPr>
              <a:t>Complications:</a:t>
            </a:r>
            <a:r>
              <a:rPr lang="en-US" sz="2400" dirty="0">
                <a:latin typeface="Book Antiqua" pitchFamily="18" charset="0"/>
              </a:rPr>
              <a:t> </a:t>
            </a:r>
          </a:p>
          <a:p>
            <a:pPr marL="342900" indent="-342900" algn="just">
              <a:defRPr/>
            </a:pPr>
            <a:r>
              <a:rPr lang="en-US" sz="3600" b="1" dirty="0">
                <a:latin typeface="Book Antiqua" pitchFamily="18" charset="0"/>
              </a:rPr>
              <a:t>Like any other hernia, but more commonly:</a:t>
            </a:r>
            <a:r>
              <a:rPr lang="en-US" sz="3200" b="1" dirty="0">
                <a:latin typeface="Book Antiqua" pitchFamily="18" charset="0"/>
              </a:rPr>
              <a:t> 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en-US" sz="3600" b="1" i="1" dirty="0">
                <a:solidFill>
                  <a:srgbClr val="00B050"/>
                </a:solidFill>
                <a:latin typeface="Book Antiqua" pitchFamily="18" charset="0"/>
              </a:rPr>
              <a:t>Irreducibility</a:t>
            </a:r>
            <a:r>
              <a:rPr lang="en-US" sz="3600" b="1" i="1" dirty="0">
                <a:latin typeface="Book Antiqua" pitchFamily="18" charset="0"/>
              </a:rPr>
              <a:t> </a:t>
            </a:r>
            <a:r>
              <a:rPr lang="en-US" sz="3600" b="1" dirty="0">
                <a:latin typeface="Book Antiqua" pitchFamily="18" charset="0"/>
              </a:rPr>
              <a:t>(10 time &gt; inguinal hernia) due to narrow neck, tortuous course &amp; adhesions with the sac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en-US" sz="3600" b="1" i="1" dirty="0">
                <a:solidFill>
                  <a:srgbClr val="00B050"/>
                </a:solidFill>
                <a:latin typeface="Book Antiqua" pitchFamily="18" charset="0"/>
              </a:rPr>
              <a:t>Strangulation</a:t>
            </a:r>
            <a:r>
              <a:rPr lang="en-US" sz="3600" b="1" dirty="0">
                <a:solidFill>
                  <a:srgbClr val="00B050"/>
                </a:solidFill>
                <a:latin typeface="Book Antiqua" pitchFamily="18" charset="0"/>
              </a:rPr>
              <a:t> </a:t>
            </a:r>
            <a:r>
              <a:rPr lang="en-US" sz="3600" b="1" dirty="0">
                <a:latin typeface="Book Antiqua" pitchFamily="18" charset="0"/>
              </a:rPr>
              <a:t>due to sharp edge of the Lacunar ligament, narrow opening in the fascia </a:t>
            </a:r>
            <a:r>
              <a:rPr lang="en-US" sz="3600" b="1" dirty="0" err="1">
                <a:latin typeface="Book Antiqua" pitchFamily="18" charset="0"/>
              </a:rPr>
              <a:t>transversalis</a:t>
            </a:r>
            <a:r>
              <a:rPr lang="en-US" sz="3600" b="1" dirty="0">
                <a:latin typeface="Book Antiqua" pitchFamily="18" charset="0"/>
              </a:rPr>
              <a:t>, and upper sharp margin of the fossa </a:t>
            </a:r>
            <a:r>
              <a:rPr lang="en-US" sz="3600" b="1" dirty="0" err="1">
                <a:latin typeface="Book Antiqua" pitchFamily="18" charset="0"/>
              </a:rPr>
              <a:t>ovalis</a:t>
            </a:r>
            <a:r>
              <a:rPr lang="en-US" sz="3200" b="1" dirty="0">
                <a:latin typeface="Book Antiqua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033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0" y="228600"/>
            <a:ext cx="91440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FF0000"/>
                </a:solidFill>
                <a:latin typeface="Book Antiqua" pitchFamily="18" charset="0"/>
              </a:rPr>
              <a:t>Treatment</a:t>
            </a:r>
          </a:p>
          <a:p>
            <a:pPr algn="just">
              <a:defRPr/>
            </a:pPr>
            <a:r>
              <a:rPr lang="en-US" sz="3200" b="1" dirty="0">
                <a:solidFill>
                  <a:srgbClr val="00FF00"/>
                </a:solidFill>
                <a:latin typeface="Book Antiqua" pitchFamily="18" charset="0"/>
              </a:rPr>
              <a:t>Low Operation (Lockwood Operation):</a:t>
            </a:r>
          </a:p>
          <a:p>
            <a:pPr algn="just">
              <a:defRPr/>
            </a:pPr>
            <a:r>
              <a:rPr lang="en-US" b="1" i="1" dirty="0">
                <a:solidFill>
                  <a:srgbClr val="00FF00"/>
                </a:solidFill>
                <a:latin typeface="Book Antiqua" pitchFamily="18" charset="0"/>
              </a:rPr>
              <a:t> </a:t>
            </a:r>
            <a:r>
              <a:rPr lang="en-US" sz="2600" b="1" i="1" dirty="0">
                <a:solidFill>
                  <a:srgbClr val="DA26C5"/>
                </a:solidFill>
                <a:latin typeface="Book Antiqua" pitchFamily="18" charset="0"/>
              </a:rPr>
              <a:t>• Incision:</a:t>
            </a:r>
            <a:r>
              <a:rPr lang="en-US" sz="26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600" b="1" dirty="0">
                <a:latin typeface="Book Antiqua" pitchFamily="18" charset="0"/>
              </a:rPr>
              <a:t>overlying the swelling (1 cm below &amp; parallel to the inguinal ligament)</a:t>
            </a:r>
          </a:p>
          <a:p>
            <a:pPr algn="just">
              <a:defRPr/>
            </a:pPr>
            <a:r>
              <a:rPr lang="en-US" sz="2600" b="1" i="1" dirty="0">
                <a:solidFill>
                  <a:srgbClr val="DA26C5"/>
                </a:solidFill>
                <a:latin typeface="Book Antiqua" pitchFamily="18" charset="0"/>
              </a:rPr>
              <a:t>• Steps:</a:t>
            </a:r>
            <a:r>
              <a:rPr lang="en-US" sz="26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600" b="1" dirty="0">
                <a:latin typeface="Book Antiqua" pitchFamily="18" charset="0"/>
              </a:rPr>
              <a:t>The sac is dissected, transfixed &amp; excised after reduction of the contents. The femoral canal is closed (repair) by suturing the </a:t>
            </a:r>
            <a:r>
              <a:rPr lang="en-US" sz="2600" b="1" dirty="0" err="1">
                <a:latin typeface="Book Antiqua" pitchFamily="18" charset="0"/>
              </a:rPr>
              <a:t>pectineal</a:t>
            </a:r>
            <a:r>
              <a:rPr lang="en-US" sz="2600" b="1" dirty="0">
                <a:latin typeface="Book Antiqua" pitchFamily="18" charset="0"/>
              </a:rPr>
              <a:t> ligament to the inguinal ligament (Cooper's to </a:t>
            </a:r>
            <a:r>
              <a:rPr lang="en-US" sz="2600" b="1" dirty="0" err="1">
                <a:latin typeface="Book Antiqua" pitchFamily="18" charset="0"/>
              </a:rPr>
              <a:t>Poupart's</a:t>
            </a:r>
            <a:r>
              <a:rPr lang="en-US" sz="2600" b="1" dirty="0">
                <a:latin typeface="Book Antiqua" pitchFamily="18" charset="0"/>
              </a:rPr>
              <a:t> ligament)</a:t>
            </a:r>
            <a:r>
              <a:rPr lang="en-US" sz="26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</a:p>
          <a:p>
            <a:pPr algn="just">
              <a:defRPr/>
            </a:pPr>
            <a:r>
              <a:rPr lang="en-US" sz="2600" b="1" i="1" dirty="0">
                <a:solidFill>
                  <a:srgbClr val="DA26C5"/>
                </a:solidFill>
                <a:latin typeface="Book Antiqua" pitchFamily="18" charset="0"/>
              </a:rPr>
              <a:t>• Disadvantages:</a:t>
            </a:r>
            <a:r>
              <a:rPr lang="en-US" sz="26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</a:p>
          <a:p>
            <a:pPr algn="just">
              <a:defRPr/>
            </a:pPr>
            <a:r>
              <a:rPr lang="en-US" sz="2600" b="1" dirty="0">
                <a:latin typeface="Book Antiqua" pitchFamily="18" charset="0"/>
              </a:rPr>
              <a:t>I. The sac cannot be completely excised &amp; repair is difficult </a:t>
            </a:r>
          </a:p>
          <a:p>
            <a:pPr algn="just">
              <a:defRPr/>
            </a:pPr>
            <a:r>
              <a:rPr lang="en-US" sz="2600" b="1" dirty="0">
                <a:latin typeface="Book Antiqua" pitchFamily="18" charset="0"/>
              </a:rPr>
              <a:t>2. Liability to injure an abnormal </a:t>
            </a:r>
            <a:r>
              <a:rPr lang="en-US" sz="2600" b="1" dirty="0" err="1">
                <a:latin typeface="Book Antiqua" pitchFamily="18" charset="0"/>
              </a:rPr>
              <a:t>obturator</a:t>
            </a:r>
            <a:r>
              <a:rPr lang="en-US" sz="2600" b="1" dirty="0">
                <a:latin typeface="Book Antiqua" pitchFamily="18" charset="0"/>
              </a:rPr>
              <a:t> artery (pubic branch of inferior </a:t>
            </a:r>
            <a:r>
              <a:rPr lang="en-US" sz="2600" b="1" dirty="0" err="1">
                <a:latin typeface="Book Antiqua" pitchFamily="18" charset="0"/>
              </a:rPr>
              <a:t>epigastric</a:t>
            </a:r>
            <a:r>
              <a:rPr lang="en-US" sz="2600" b="1" dirty="0">
                <a:latin typeface="Book Antiqua" pitchFamily="18" charset="0"/>
              </a:rPr>
              <a:t> artery) </a:t>
            </a:r>
          </a:p>
          <a:p>
            <a:pPr algn="just">
              <a:defRPr/>
            </a:pPr>
            <a:r>
              <a:rPr lang="en-US" sz="2600" b="1" dirty="0">
                <a:latin typeface="Book Antiqua" pitchFamily="18" charset="0"/>
              </a:rPr>
              <a:t>3. If it is accompanied by an inguinal hernia, it will be very difficult or impossible to deal with it </a:t>
            </a:r>
          </a:p>
        </p:txBody>
      </p:sp>
    </p:spTree>
    <p:extLst>
      <p:ext uri="{BB962C8B-B14F-4D97-AF65-F5344CB8AC3E}">
        <p14:creationId xmlns:p14="http://schemas.microsoft.com/office/powerpoint/2010/main" val="366076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0" y="-27384"/>
            <a:ext cx="9144000" cy="698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600" b="1" dirty="0">
                <a:solidFill>
                  <a:srgbClr val="00FF00"/>
                </a:solidFill>
                <a:latin typeface="Book Antiqua" pitchFamily="18" charset="0"/>
              </a:rPr>
              <a:t>High Operations: </a:t>
            </a:r>
          </a:p>
          <a:p>
            <a:pPr algn="just">
              <a:defRPr/>
            </a:pPr>
            <a:r>
              <a:rPr lang="en-US" sz="3600" b="1" dirty="0">
                <a:solidFill>
                  <a:srgbClr val="00FF00"/>
                </a:solidFill>
                <a:latin typeface="Book Antiqua" pitchFamily="18" charset="0"/>
              </a:rPr>
              <a:t>A. Inguinal Approach (First performed by Annandale in 1876, but named after </a:t>
            </a:r>
            <a:r>
              <a:rPr lang="en-US" sz="3600" b="1" dirty="0" err="1">
                <a:solidFill>
                  <a:srgbClr val="00FF00"/>
                </a:solidFill>
                <a:latin typeface="Book Antiqua" pitchFamily="18" charset="0"/>
              </a:rPr>
              <a:t>Lotheissen</a:t>
            </a:r>
            <a:r>
              <a:rPr lang="en-US" sz="3600" b="1" dirty="0">
                <a:solidFill>
                  <a:srgbClr val="00FF00"/>
                </a:solidFill>
                <a:latin typeface="Book Antiqua" pitchFamily="18" charset="0"/>
              </a:rPr>
              <a:t>): </a:t>
            </a:r>
          </a:p>
          <a:p>
            <a:pPr algn="just">
              <a:defRPr/>
            </a:pPr>
            <a:r>
              <a:rPr lang="en-US" sz="2800" b="1" i="1" dirty="0">
                <a:solidFill>
                  <a:srgbClr val="DA26C5"/>
                </a:solidFill>
                <a:latin typeface="Book Antiqua" pitchFamily="18" charset="0"/>
              </a:rPr>
              <a:t>• Incision: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800" b="1" dirty="0">
                <a:latin typeface="Book Antiqua" pitchFamily="18" charset="0"/>
              </a:rPr>
              <a:t>As in inguinal hernia, but a little lower, in one of the creases</a:t>
            </a:r>
          </a:p>
          <a:p>
            <a:pPr algn="just">
              <a:defRPr/>
            </a:pPr>
            <a:r>
              <a:rPr lang="en-US" sz="2800" b="1" i="1" dirty="0">
                <a:solidFill>
                  <a:srgbClr val="DA26C5"/>
                </a:solidFill>
                <a:latin typeface="Book Antiqua" pitchFamily="18" charset="0"/>
              </a:rPr>
              <a:t>• Steps: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800" b="1" dirty="0" err="1">
                <a:latin typeface="Book Antiqua" pitchFamily="18" charset="0"/>
              </a:rPr>
              <a:t>Scarpa's</a:t>
            </a:r>
            <a:r>
              <a:rPr lang="en-US" sz="2800" b="1" dirty="0">
                <a:latin typeface="Book Antiqua" pitchFamily="18" charset="0"/>
              </a:rPr>
              <a:t> fascia &amp; EOA are opened. The cord is elevated &amp; the fascia </a:t>
            </a:r>
            <a:r>
              <a:rPr lang="en-US" sz="2800" b="1" dirty="0" err="1">
                <a:latin typeface="Book Antiqua" pitchFamily="18" charset="0"/>
              </a:rPr>
              <a:t>transversalis</a:t>
            </a:r>
            <a:r>
              <a:rPr lang="en-US" sz="2800" b="1" dirty="0">
                <a:latin typeface="Book Antiqua" pitchFamily="18" charset="0"/>
              </a:rPr>
              <a:t> is opened medial to the inferior </a:t>
            </a:r>
            <a:r>
              <a:rPr lang="en-US" sz="2800" b="1" dirty="0" err="1">
                <a:latin typeface="Book Antiqua" pitchFamily="18" charset="0"/>
              </a:rPr>
              <a:t>epigastric</a:t>
            </a:r>
            <a:r>
              <a:rPr lang="en-US" sz="2800" b="1" dirty="0">
                <a:latin typeface="Book Antiqua" pitchFamily="18" charset="0"/>
              </a:rPr>
              <a:t> artery (</a:t>
            </a:r>
            <a:r>
              <a:rPr lang="en-US" sz="2800" b="1" dirty="0" err="1">
                <a:latin typeface="Book Antiqua" pitchFamily="18" charset="0"/>
              </a:rPr>
              <a:t>lEA</a:t>
            </a:r>
            <a:r>
              <a:rPr lang="en-US" sz="2800" b="1" dirty="0">
                <a:latin typeface="Book Antiqua" pitchFamily="18" charset="0"/>
              </a:rPr>
              <a:t>). The peritoneal sac is identified &amp; isolated. It is pulled upwards into the inguinal canal, opened, transfixed after reduction of its contents &amp; excised </a:t>
            </a:r>
          </a:p>
          <a:p>
            <a:pPr algn="just">
              <a:defRPr/>
            </a:pPr>
            <a:r>
              <a:rPr lang="en-US" sz="2800" b="1" i="1" dirty="0">
                <a:solidFill>
                  <a:srgbClr val="DA26C5"/>
                </a:solidFill>
                <a:latin typeface="Book Antiqua" pitchFamily="18" charset="0"/>
              </a:rPr>
              <a:t>• Repair: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800" b="1" dirty="0">
                <a:latin typeface="Book Antiqua" pitchFamily="18" charset="0"/>
              </a:rPr>
              <a:t>Cooper's ligament to </a:t>
            </a:r>
            <a:r>
              <a:rPr lang="en-US" sz="2800" b="1" dirty="0" err="1">
                <a:latin typeface="Book Antiqua" pitchFamily="18" charset="0"/>
              </a:rPr>
              <a:t>Poupart's</a:t>
            </a:r>
            <a:r>
              <a:rPr lang="en-US" sz="2800" b="1" dirty="0">
                <a:latin typeface="Book Antiqua" pitchFamily="18" charset="0"/>
              </a:rPr>
              <a:t> ligament + </a:t>
            </a:r>
            <a:r>
              <a:rPr lang="en-US" sz="2800" b="1" dirty="0" err="1">
                <a:latin typeface="Book Antiqua" pitchFamily="18" charset="0"/>
              </a:rPr>
              <a:t>Poupart's</a:t>
            </a:r>
            <a:r>
              <a:rPr lang="en-US" sz="2800" b="1" dirty="0">
                <a:latin typeface="Book Antiqua" pitchFamily="18" charset="0"/>
              </a:rPr>
              <a:t> ligament to Conjoint tendon</a:t>
            </a:r>
          </a:p>
          <a:p>
            <a:pPr algn="just">
              <a:defRPr/>
            </a:pPr>
            <a:r>
              <a:rPr lang="en-US" sz="2800" b="1" i="1" dirty="0">
                <a:solidFill>
                  <a:srgbClr val="DA26C5"/>
                </a:solidFill>
                <a:latin typeface="Book Antiqua" pitchFamily="18" charset="0"/>
              </a:rPr>
              <a:t>• Disadvantages: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800" b="1" dirty="0">
                <a:latin typeface="Book Antiqua" pitchFamily="18" charset="0"/>
              </a:rPr>
              <a:t>It weakens the inguinal canal</a:t>
            </a:r>
            <a:r>
              <a:rPr lang="en-US" sz="2000" dirty="0">
                <a:latin typeface="Book Antiqua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454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76200" y="152400"/>
            <a:ext cx="8991600" cy="6248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n-US" sz="3600" b="1" dirty="0" smtClean="0">
                <a:solidFill>
                  <a:srgbClr val="00FF00"/>
                </a:solidFill>
                <a:latin typeface="Book Antiqua" pitchFamily="18" charset="0"/>
              </a:rPr>
              <a:t>B. </a:t>
            </a:r>
            <a:r>
              <a:rPr lang="en-US" sz="3600" b="1" dirty="0" err="1" smtClean="0">
                <a:solidFill>
                  <a:srgbClr val="00FF00"/>
                </a:solidFill>
                <a:latin typeface="Book Antiqua" pitchFamily="18" charset="0"/>
              </a:rPr>
              <a:t>McEvedy's</a:t>
            </a:r>
            <a:r>
              <a:rPr lang="en-US" sz="3600" b="1" dirty="0" smtClean="0">
                <a:solidFill>
                  <a:srgbClr val="00FF00"/>
                </a:solidFill>
                <a:latin typeface="Book Antiqua" pitchFamily="18" charset="0"/>
              </a:rPr>
              <a:t> Approach (1950):</a:t>
            </a:r>
            <a:r>
              <a:rPr lang="en-US" sz="2000" b="1" i="1" dirty="0" smtClean="0">
                <a:latin typeface="Book Antiqua" pitchFamily="18" charset="0"/>
              </a:rPr>
              <a:t> </a:t>
            </a:r>
            <a:endParaRPr lang="en-US" sz="2000" dirty="0" smtClean="0">
              <a:latin typeface="Book Antiqua" pitchFamily="18" charset="0"/>
            </a:endParaRPr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r>
              <a:rPr lang="en-US" sz="2800" b="1" i="1" dirty="0" smtClean="0">
                <a:solidFill>
                  <a:srgbClr val="DA26C5"/>
                </a:solidFill>
                <a:latin typeface="Book Antiqua" pitchFamily="18" charset="0"/>
              </a:rPr>
              <a:t>Incision: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800" b="1" dirty="0" smtClean="0">
                <a:latin typeface="Book Antiqua" pitchFamily="18" charset="0"/>
              </a:rPr>
              <a:t>vertical, made over the femoral canal &amp; continued upwards above the inguinal ligament, at the lateral border of the rectus muscle. It is useful for dealing with irreducible &amp; strangulated hernias</a:t>
            </a:r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r>
              <a:rPr lang="en-US" sz="2800" b="1" i="1" dirty="0" smtClean="0">
                <a:solidFill>
                  <a:srgbClr val="DA26C5"/>
                </a:solidFill>
                <a:latin typeface="Book Antiqua" pitchFamily="18" charset="0"/>
              </a:rPr>
              <a:t>Steps: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800" b="1" dirty="0" smtClean="0">
                <a:latin typeface="Book Antiqua" pitchFamily="18" charset="0"/>
              </a:rPr>
              <a:t>The anterior rectus sheath in its lower part is incised 2 cm medial to the </a:t>
            </a:r>
            <a:r>
              <a:rPr lang="en-US" sz="2800" b="1" dirty="0" err="1" smtClean="0">
                <a:latin typeface="Book Antiqua" pitchFamily="18" charset="0"/>
              </a:rPr>
              <a:t>linea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semilunaris</a:t>
            </a:r>
            <a:r>
              <a:rPr lang="en-US" sz="2800" b="1" dirty="0" smtClean="0">
                <a:latin typeface="Book Antiqua" pitchFamily="18" charset="0"/>
              </a:rPr>
              <a:t>, and the rectus muscle is displaced towards the midline. The fascia </a:t>
            </a:r>
            <a:r>
              <a:rPr lang="en-US" sz="2800" b="1" dirty="0" err="1" smtClean="0">
                <a:latin typeface="Book Antiqua" pitchFamily="18" charset="0"/>
              </a:rPr>
              <a:t>transversalis</a:t>
            </a:r>
            <a:r>
              <a:rPr lang="en-US" sz="2800" b="1" dirty="0" smtClean="0">
                <a:latin typeface="Book Antiqua" pitchFamily="18" charset="0"/>
              </a:rPr>
              <a:t> is divided to expose the peritoneum, the </a:t>
            </a:r>
            <a:r>
              <a:rPr lang="en-US" sz="2800" b="1" dirty="0" err="1" smtClean="0">
                <a:latin typeface="Book Antiqua" pitchFamily="18" charset="0"/>
              </a:rPr>
              <a:t>hernial</a:t>
            </a:r>
            <a:r>
              <a:rPr lang="en-US" sz="2800" b="1" dirty="0" smtClean="0">
                <a:latin typeface="Book Antiqua" pitchFamily="18" charset="0"/>
              </a:rPr>
              <a:t> sac is identified &amp; pulled up to be ligated &amp; excised</a:t>
            </a:r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r>
              <a:rPr lang="en-US" sz="2800" b="1" i="1" dirty="0" smtClean="0">
                <a:solidFill>
                  <a:srgbClr val="DA26C5"/>
                </a:solidFill>
                <a:latin typeface="Book Antiqua" pitchFamily="18" charset="0"/>
              </a:rPr>
              <a:t>Repair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800" b="1" i="1" dirty="0" smtClean="0">
                <a:solidFill>
                  <a:srgbClr val="DA26C5"/>
                </a:solidFill>
                <a:latin typeface="Book Antiqua" pitchFamily="18" charset="0"/>
              </a:rPr>
              <a:t>: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800" b="1" dirty="0" smtClean="0">
                <a:latin typeface="Book Antiqua" pitchFamily="18" charset="0"/>
              </a:rPr>
              <a:t>is done by one of the previous methods</a:t>
            </a:r>
            <a:endParaRPr lang="en-US" sz="2000" i="1" dirty="0" smtClean="0">
              <a:latin typeface="Book Antiqua" pitchFamily="18" charset="0"/>
            </a:endParaRPr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r>
              <a:rPr lang="en-US" sz="2800" b="1" i="1" dirty="0" smtClean="0">
                <a:solidFill>
                  <a:srgbClr val="DA26C5"/>
                </a:solidFill>
                <a:latin typeface="Book Antiqua" pitchFamily="18" charset="0"/>
              </a:rPr>
              <a:t>Disadvantages:</a:t>
            </a:r>
            <a:r>
              <a:rPr lang="en-US" sz="2000" i="1" dirty="0" smtClean="0">
                <a:latin typeface="Book Antiqua" pitchFamily="18" charset="0"/>
              </a:rPr>
              <a:t> </a:t>
            </a:r>
            <a:r>
              <a:rPr lang="en-US" sz="2800" b="1" dirty="0" smtClean="0">
                <a:latin typeface="Book Antiqua" pitchFamily="18" charset="0"/>
              </a:rPr>
              <a:t>if infected, or if nerves to the rectus muscle are cut, it results in an incisional hernia </a:t>
            </a:r>
          </a:p>
        </p:txBody>
      </p:sp>
    </p:spTree>
    <p:extLst>
      <p:ext uri="{BB962C8B-B14F-4D97-AF65-F5344CB8AC3E}">
        <p14:creationId xmlns:p14="http://schemas.microsoft.com/office/powerpoint/2010/main" val="107776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228600" y="533400"/>
            <a:ext cx="86868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600" b="1" dirty="0">
                <a:solidFill>
                  <a:srgbClr val="00FF00"/>
                </a:solidFill>
                <a:latin typeface="Book Antiqua" pitchFamily="18" charset="0"/>
              </a:rPr>
              <a:t>C. Posterior (Pre-Peritoneal Approach) (</a:t>
            </a:r>
            <a:r>
              <a:rPr lang="en-US" sz="3600" b="1" dirty="0" err="1">
                <a:solidFill>
                  <a:srgbClr val="00FF00"/>
                </a:solidFill>
                <a:latin typeface="Book Antiqua" pitchFamily="18" charset="0"/>
              </a:rPr>
              <a:t>Nyhus</a:t>
            </a:r>
            <a:r>
              <a:rPr lang="en-US" sz="3600" b="1" dirty="0">
                <a:solidFill>
                  <a:srgbClr val="00FF00"/>
                </a:solidFill>
                <a:latin typeface="Book Antiqua" pitchFamily="18" charset="0"/>
              </a:rPr>
              <a:t> Operation):</a:t>
            </a:r>
            <a:r>
              <a:rPr lang="en-US" sz="2000" b="1" i="1" dirty="0">
                <a:latin typeface="Book Antiqua" pitchFamily="18" charset="0"/>
              </a:rPr>
              <a:t> </a:t>
            </a:r>
            <a:endParaRPr lang="en-US" sz="2000" dirty="0">
              <a:latin typeface="Book Antiqua" pitchFamily="18" charset="0"/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en-US" sz="2800" b="1" i="1" dirty="0">
                <a:solidFill>
                  <a:srgbClr val="DA26C5"/>
                </a:solidFill>
                <a:latin typeface="Book Antiqua" pitchFamily="18" charset="0"/>
              </a:rPr>
              <a:t>Incision: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800" b="1" dirty="0">
                <a:latin typeface="Book Antiqua" pitchFamily="18" charset="0"/>
              </a:rPr>
              <a:t>horizontal &amp; short, 3 fingers above the pubic tubercle 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en-US" sz="2800" b="1" i="1" dirty="0">
                <a:solidFill>
                  <a:srgbClr val="DA26C5"/>
                </a:solidFill>
                <a:latin typeface="Book Antiqua" pitchFamily="18" charset="0"/>
              </a:rPr>
              <a:t>Steps: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800" b="1" dirty="0">
                <a:latin typeface="Book Antiqua" pitchFamily="18" charset="0"/>
              </a:rPr>
              <a:t>Dissection is proceeded down to the </a:t>
            </a:r>
            <a:r>
              <a:rPr lang="en-US" sz="2800" b="1" dirty="0" err="1">
                <a:latin typeface="Book Antiqua" pitchFamily="18" charset="0"/>
              </a:rPr>
              <a:t>preperitoneal</a:t>
            </a:r>
            <a:r>
              <a:rPr lang="en-US" sz="2800" b="1" dirty="0">
                <a:latin typeface="Book Antiqua" pitchFamily="18" charset="0"/>
              </a:rPr>
              <a:t> region. The hernia is reduced &amp; the femoral canal is closed by suturing the </a:t>
            </a:r>
            <a:r>
              <a:rPr lang="en-US" sz="2800" b="1" dirty="0" err="1">
                <a:latin typeface="Book Antiqua" pitchFamily="18" charset="0"/>
              </a:rPr>
              <a:t>iliopubic</a:t>
            </a:r>
            <a:r>
              <a:rPr lang="en-US" sz="2800" b="1" dirty="0">
                <a:latin typeface="Book Antiqua" pitchFamily="18" charset="0"/>
              </a:rPr>
              <a:t> tract to Cooper's ligament</a:t>
            </a:r>
            <a:r>
              <a:rPr lang="en-US" sz="28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en-US" sz="2800" b="1" i="1" dirty="0">
                <a:solidFill>
                  <a:srgbClr val="DA26C5"/>
                </a:solidFill>
                <a:latin typeface="Book Antiqua" pitchFamily="18" charset="0"/>
              </a:rPr>
              <a:t>Advantages: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800" b="1" dirty="0">
                <a:latin typeface="Book Antiqua" pitchFamily="18" charset="0"/>
              </a:rPr>
              <a:t>(1) Direct exposure without opening &amp; weakening the inguinal canal, (2) dissection through normal tissues in recurrent hernia instead of scar tissue, and (3) a sliding hernia can be handled directly</a:t>
            </a:r>
          </a:p>
        </p:txBody>
      </p:sp>
    </p:spTree>
    <p:extLst>
      <p:ext uri="{BB962C8B-B14F-4D97-AF65-F5344CB8AC3E}">
        <p14:creationId xmlns:p14="http://schemas.microsoft.com/office/powerpoint/2010/main" val="363366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0" y="76200"/>
            <a:ext cx="9144000" cy="670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4000" b="1" i="1" dirty="0">
                <a:solidFill>
                  <a:srgbClr val="00FF00"/>
                </a:solidFill>
                <a:latin typeface="Book Antiqua" pitchFamily="18" charset="0"/>
              </a:rPr>
              <a:t>Femoral Canal:</a:t>
            </a:r>
            <a:r>
              <a:rPr lang="en-US" b="1" dirty="0">
                <a:latin typeface="Book Antiqua" pitchFamily="18" charset="0"/>
              </a:rPr>
              <a:t> </a:t>
            </a:r>
            <a:endParaRPr lang="en-US" dirty="0">
              <a:latin typeface="Book Antiqua" pitchFamily="18" charset="0"/>
            </a:endParaRPr>
          </a:p>
          <a:p>
            <a:pPr algn="just">
              <a:buFontTx/>
              <a:buChar char="•"/>
              <a:defRPr/>
            </a:pPr>
            <a:r>
              <a:rPr lang="en-US" sz="2600" b="1" dirty="0">
                <a:latin typeface="Book Antiqua" pitchFamily="18" charset="0"/>
              </a:rPr>
              <a:t>It occupies the most medial compartment of the femoral sheath, which is formed by the fascia </a:t>
            </a:r>
            <a:r>
              <a:rPr lang="en-US" sz="2600" b="1" dirty="0" err="1">
                <a:latin typeface="Book Antiqua" pitchFamily="18" charset="0"/>
              </a:rPr>
              <a:t>transversalis</a:t>
            </a:r>
            <a:r>
              <a:rPr lang="en-US" sz="2600" b="1" dirty="0">
                <a:latin typeface="Book Antiqua" pitchFamily="18" charset="0"/>
              </a:rPr>
              <a:t> </a:t>
            </a:r>
            <a:r>
              <a:rPr lang="en-US" sz="2600" b="1" dirty="0" err="1">
                <a:latin typeface="Book Antiqua" pitchFamily="18" charset="0"/>
              </a:rPr>
              <a:t>anteriorly</a:t>
            </a:r>
            <a:r>
              <a:rPr lang="en-US" sz="2600" b="1" dirty="0">
                <a:latin typeface="Book Antiqua" pitchFamily="18" charset="0"/>
              </a:rPr>
              <a:t>, and the fascia </a:t>
            </a:r>
            <a:r>
              <a:rPr lang="en-US" sz="2600" b="1" dirty="0" err="1">
                <a:latin typeface="Book Antiqua" pitchFamily="18" charset="0"/>
              </a:rPr>
              <a:t>iliaca</a:t>
            </a:r>
            <a:r>
              <a:rPr lang="en-US" sz="2600" b="1" dirty="0">
                <a:latin typeface="Book Antiqua" pitchFamily="18" charset="0"/>
              </a:rPr>
              <a:t> </a:t>
            </a:r>
            <a:r>
              <a:rPr lang="en-US" sz="2600" b="1" dirty="0" err="1">
                <a:latin typeface="Book Antiqua" pitchFamily="18" charset="0"/>
              </a:rPr>
              <a:t>posteriorly</a:t>
            </a:r>
            <a:r>
              <a:rPr lang="en-US" sz="2600" b="1" dirty="0">
                <a:latin typeface="Book Antiqua" pitchFamily="18" charset="0"/>
              </a:rPr>
              <a:t>, and is divided into 3 compartments by 2 perpendicular septa</a:t>
            </a:r>
          </a:p>
          <a:p>
            <a:pPr algn="just">
              <a:defRPr/>
            </a:pPr>
            <a:r>
              <a:rPr lang="en-US" sz="2600" b="1" dirty="0">
                <a:latin typeface="Book Antiqua" pitchFamily="18" charset="0"/>
              </a:rPr>
              <a:t>1. The most medial compartment contains the femoral canal, which allows expansion of the femoral vein during increased venous return as in muscular exercise</a:t>
            </a:r>
          </a:p>
          <a:p>
            <a:pPr algn="just">
              <a:defRPr/>
            </a:pPr>
            <a:r>
              <a:rPr lang="en-US" sz="2600" b="1" dirty="0">
                <a:latin typeface="Book Antiqua" pitchFamily="18" charset="0"/>
              </a:rPr>
              <a:t>2. The intermediate compartment contains the femoral vein </a:t>
            </a:r>
          </a:p>
          <a:p>
            <a:pPr algn="just">
              <a:defRPr/>
            </a:pPr>
            <a:r>
              <a:rPr lang="en-US" sz="2600" b="1" dirty="0">
                <a:latin typeface="Book Antiqua" pitchFamily="18" charset="0"/>
              </a:rPr>
              <a:t>3. The most lateral compartment contains the femoral artery&amp; femoral branch of </a:t>
            </a:r>
            <a:r>
              <a:rPr lang="en-US" sz="2600" b="1" dirty="0" err="1">
                <a:latin typeface="Book Antiqua" pitchFamily="18" charset="0"/>
              </a:rPr>
              <a:t>genito</a:t>
            </a:r>
            <a:r>
              <a:rPr lang="en-US" sz="2600" b="1" dirty="0">
                <a:latin typeface="Book Antiqua" pitchFamily="18" charset="0"/>
              </a:rPr>
              <a:t>-femoral nerve</a:t>
            </a:r>
          </a:p>
          <a:p>
            <a:pPr algn="just">
              <a:buFontTx/>
              <a:buChar char="•"/>
              <a:defRPr/>
            </a:pPr>
            <a:r>
              <a:rPr lang="en-US" sz="2600" b="1" dirty="0">
                <a:latin typeface="Book Antiqua" pitchFamily="18" charset="0"/>
              </a:rPr>
              <a:t>The femoral canal is cone-shaped with the base directed upwards</a:t>
            </a:r>
          </a:p>
          <a:p>
            <a:pPr algn="just">
              <a:buFontTx/>
              <a:buChar char="•"/>
              <a:defRPr/>
            </a:pPr>
            <a:r>
              <a:rPr lang="en-US" sz="2600" b="1" dirty="0">
                <a:latin typeface="Book Antiqua" pitchFamily="18" charset="0"/>
              </a:rPr>
              <a:t> It measures about 1.25 cm &amp; extends from the femoral ring to the </a:t>
            </a:r>
            <a:r>
              <a:rPr lang="en-US" sz="2600" b="1" dirty="0" err="1">
                <a:latin typeface="Book Antiqua" pitchFamily="18" charset="0"/>
              </a:rPr>
              <a:t>saphenous</a:t>
            </a:r>
            <a:r>
              <a:rPr lang="en-US" sz="2600" b="1" dirty="0">
                <a:latin typeface="Book Antiqua" pitchFamily="18" charset="0"/>
              </a:rPr>
              <a:t> opening </a:t>
            </a:r>
          </a:p>
          <a:p>
            <a:pPr algn="just">
              <a:defRPr/>
            </a:pPr>
            <a:endParaRPr lang="en-US" sz="26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11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76200" y="0"/>
            <a:ext cx="8991600" cy="683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600" b="1" dirty="0">
                <a:solidFill>
                  <a:srgbClr val="FF0000"/>
                </a:solidFill>
                <a:latin typeface="Book Antiqua" pitchFamily="18" charset="0"/>
              </a:rPr>
              <a:t>Femoral Ring:</a:t>
            </a:r>
            <a:r>
              <a:rPr lang="en-US" sz="3200" b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</a:p>
          <a:p>
            <a:pPr algn="just">
              <a:defRPr/>
            </a:pPr>
            <a:r>
              <a:rPr lang="en-US" sz="2800" b="1" dirty="0">
                <a:latin typeface="Book Antiqua" pitchFamily="18" charset="0"/>
              </a:rPr>
              <a:t>It contains fat, </a:t>
            </a:r>
            <a:r>
              <a:rPr lang="en-US" sz="2800" b="1" dirty="0" err="1">
                <a:latin typeface="Book Antiqua" pitchFamily="18" charset="0"/>
              </a:rPr>
              <a:t>lymphatics</a:t>
            </a:r>
            <a:r>
              <a:rPr lang="en-US" sz="2800" b="1" dirty="0">
                <a:latin typeface="Book Antiqua" pitchFamily="18" charset="0"/>
              </a:rPr>
              <a:t> &amp; LN of </a:t>
            </a:r>
            <a:r>
              <a:rPr lang="en-US" sz="2800" b="1" dirty="0" err="1">
                <a:latin typeface="Book Antiqua" pitchFamily="18" charset="0"/>
              </a:rPr>
              <a:t>Cloquet</a:t>
            </a:r>
            <a:r>
              <a:rPr lang="en-US" sz="2800" b="1" dirty="0">
                <a:latin typeface="Book Antiqua" pitchFamily="18" charset="0"/>
              </a:rPr>
              <a:t>. It is covered by the femoral septum &amp; has the following relations: </a:t>
            </a:r>
          </a:p>
          <a:p>
            <a:pPr algn="just">
              <a:buFontTx/>
              <a:buChar char="•"/>
              <a:defRPr/>
            </a:pPr>
            <a:r>
              <a:rPr lang="en-US" sz="2800" b="1" i="1" dirty="0">
                <a:solidFill>
                  <a:srgbClr val="01FFF9"/>
                </a:solidFill>
                <a:latin typeface="Book Antiqua" pitchFamily="18" charset="0"/>
              </a:rPr>
              <a:t>Medially</a:t>
            </a:r>
            <a:r>
              <a:rPr lang="en-US" sz="2800" b="1" dirty="0">
                <a:latin typeface="Book Antiqua" pitchFamily="18" charset="0"/>
              </a:rPr>
              <a:t>............ </a:t>
            </a:r>
            <a:r>
              <a:rPr lang="en-US" sz="2800" b="1" dirty="0" err="1">
                <a:latin typeface="Book Antiqua" pitchFamily="18" charset="0"/>
              </a:rPr>
              <a:t>Lacunar</a:t>
            </a:r>
            <a:r>
              <a:rPr lang="en-US" sz="2800" b="1" dirty="0">
                <a:latin typeface="Book Antiqua" pitchFamily="18" charset="0"/>
              </a:rPr>
              <a:t> ligament (</a:t>
            </a:r>
            <a:r>
              <a:rPr lang="en-US" sz="2800" b="1" dirty="0" err="1">
                <a:latin typeface="Book Antiqua" pitchFamily="18" charset="0"/>
              </a:rPr>
              <a:t>Giembernat’s</a:t>
            </a:r>
            <a:r>
              <a:rPr lang="en-US" sz="2800" b="1" dirty="0">
                <a:latin typeface="Book Antiqua" pitchFamily="18" charset="0"/>
              </a:rPr>
              <a:t> Ligament) which is the most medial part of the inguinal ligament (</a:t>
            </a:r>
            <a:r>
              <a:rPr lang="en-US" sz="2800" b="1" dirty="0" err="1">
                <a:latin typeface="Book Antiqua" pitchFamily="18" charset="0"/>
              </a:rPr>
              <a:t>Poupart's</a:t>
            </a:r>
            <a:r>
              <a:rPr lang="en-US" sz="2800" b="1" dirty="0">
                <a:latin typeface="Book Antiqua" pitchFamily="18" charset="0"/>
              </a:rPr>
              <a:t> Ligament) </a:t>
            </a:r>
          </a:p>
          <a:p>
            <a:pPr algn="just">
              <a:buFontTx/>
              <a:buChar char="•"/>
              <a:defRPr/>
            </a:pPr>
            <a:r>
              <a:rPr lang="en-US" sz="2800" b="1" i="1" dirty="0">
                <a:solidFill>
                  <a:srgbClr val="01FFF9"/>
                </a:solidFill>
                <a:latin typeface="Book Antiqua" pitchFamily="18" charset="0"/>
              </a:rPr>
              <a:t>Laterally</a:t>
            </a:r>
            <a:r>
              <a:rPr lang="en-US" sz="28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800" b="1" dirty="0">
                <a:latin typeface="Book Antiqua" pitchFamily="18" charset="0"/>
              </a:rPr>
              <a:t>………. Femoral vein </a:t>
            </a:r>
          </a:p>
          <a:p>
            <a:pPr algn="just">
              <a:buFontTx/>
              <a:buChar char="•"/>
              <a:defRPr/>
            </a:pPr>
            <a:r>
              <a:rPr lang="en-US" sz="2800" b="1" i="1" dirty="0">
                <a:solidFill>
                  <a:srgbClr val="01FFF9"/>
                </a:solidFill>
                <a:latin typeface="Book Antiqua" pitchFamily="18" charset="0"/>
              </a:rPr>
              <a:t>Superiorly</a:t>
            </a:r>
            <a:r>
              <a:rPr lang="en-US" sz="2800" b="1" dirty="0">
                <a:latin typeface="Book Antiqua" pitchFamily="18" charset="0"/>
              </a:rPr>
              <a:t> ………...Inguinal ligament</a:t>
            </a:r>
          </a:p>
          <a:p>
            <a:pPr algn="just">
              <a:buFontTx/>
              <a:buChar char="•"/>
              <a:defRPr/>
            </a:pPr>
            <a:r>
              <a:rPr lang="en-US" sz="2800" b="1" i="1" dirty="0">
                <a:solidFill>
                  <a:srgbClr val="01FFF9"/>
                </a:solidFill>
                <a:latin typeface="Book Antiqua" pitchFamily="18" charset="0"/>
              </a:rPr>
              <a:t>Inferiorly</a:t>
            </a:r>
            <a:r>
              <a:rPr lang="en-US" sz="2800" b="1" dirty="0">
                <a:latin typeface="Book Antiqua" pitchFamily="18" charset="0"/>
              </a:rPr>
              <a:t> …………Cooper's Ligament (</a:t>
            </a:r>
            <a:r>
              <a:rPr lang="en-US" sz="2800" b="1" dirty="0" err="1">
                <a:latin typeface="Book Antiqua" pitchFamily="18" charset="0"/>
              </a:rPr>
              <a:t>Pectineal</a:t>
            </a:r>
            <a:r>
              <a:rPr lang="en-US" sz="2800" b="1" dirty="0">
                <a:latin typeface="Book Antiqua" pitchFamily="18" charset="0"/>
              </a:rPr>
              <a:t> reflection of the inguinal ligament). It is a thickened band running across the </a:t>
            </a:r>
            <a:r>
              <a:rPr lang="en-US" sz="2800" b="1" dirty="0" err="1">
                <a:latin typeface="Book Antiqua" pitchFamily="18" charset="0"/>
              </a:rPr>
              <a:t>pectineal</a:t>
            </a:r>
            <a:r>
              <a:rPr lang="en-US" sz="2800" b="1" dirty="0">
                <a:latin typeface="Book Antiqua" pitchFamily="18" charset="0"/>
              </a:rPr>
              <a:t> line of the pubis, incorporated in its </a:t>
            </a:r>
            <a:r>
              <a:rPr lang="en-US" sz="2800" b="1" dirty="0" err="1">
                <a:latin typeface="Book Antiqua" pitchFamily="18" charset="0"/>
              </a:rPr>
              <a:t>periosteum</a:t>
            </a:r>
            <a:r>
              <a:rPr lang="en-US" sz="2800" b="1" dirty="0">
                <a:latin typeface="Book Antiqua" pitchFamily="18" charset="0"/>
              </a:rPr>
              <a:t> (= </a:t>
            </a:r>
            <a:r>
              <a:rPr lang="en-US" sz="2800" b="1" dirty="0" err="1">
                <a:latin typeface="Book Antiqua" pitchFamily="18" charset="0"/>
              </a:rPr>
              <a:t>Astely</a:t>
            </a:r>
            <a:r>
              <a:rPr lang="en-US" sz="2800" b="1" dirty="0">
                <a:latin typeface="Book Antiqua" pitchFamily="18" charset="0"/>
              </a:rPr>
              <a:t>  Cooper’s </a:t>
            </a:r>
            <a:r>
              <a:rPr lang="en-US" sz="2800" b="1" dirty="0" err="1">
                <a:latin typeface="Book Antiqua" pitchFamily="18" charset="0"/>
              </a:rPr>
              <a:t>Iigament</a:t>
            </a:r>
            <a:r>
              <a:rPr lang="en-US" sz="2800" b="1" dirty="0">
                <a:latin typeface="Book Antiqua" pitchFamily="18" charset="0"/>
              </a:rPr>
              <a:t> = </a:t>
            </a:r>
            <a:r>
              <a:rPr lang="en-US" sz="2800" b="1" dirty="0" err="1">
                <a:latin typeface="Book Antiqua" pitchFamily="18" charset="0"/>
              </a:rPr>
              <a:t>ilio-ilioinguinal</a:t>
            </a:r>
            <a:r>
              <a:rPr lang="en-US" sz="2800" b="1" dirty="0">
                <a:latin typeface="Book Antiqua" pitchFamily="18" charset="0"/>
              </a:rPr>
              <a:t> or </a:t>
            </a:r>
            <a:r>
              <a:rPr lang="en-US" sz="2800" b="1" dirty="0" err="1">
                <a:latin typeface="Book Antiqua" pitchFamily="18" charset="0"/>
              </a:rPr>
              <a:t>pectineal</a:t>
            </a:r>
            <a:r>
              <a:rPr lang="en-US" sz="2800" b="1" dirty="0">
                <a:latin typeface="Book Antiqua" pitchFamily="18" charset="0"/>
              </a:rPr>
              <a:t> ligament) </a:t>
            </a:r>
          </a:p>
          <a:p>
            <a:pPr algn="just">
              <a:spcBef>
                <a:spcPct val="50000"/>
              </a:spcBef>
              <a:defRPr/>
            </a:pPr>
            <a:endParaRPr lang="en-US" sz="28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75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0" y="620713"/>
            <a:ext cx="8991600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FF0000"/>
                </a:solidFill>
                <a:latin typeface="Book Antiqua" pitchFamily="18" charset="0"/>
              </a:rPr>
              <a:t>Pathology</a:t>
            </a:r>
          </a:p>
          <a:p>
            <a:pPr algn="just">
              <a:buFontTx/>
              <a:buChar char="•"/>
              <a:defRPr/>
            </a:pPr>
            <a:r>
              <a:rPr lang="en-US" sz="3200" b="1" dirty="0">
                <a:solidFill>
                  <a:srgbClr val="FF0000"/>
                </a:solidFill>
                <a:latin typeface="Book Antiqua" pitchFamily="18" charset="0"/>
              </a:rPr>
              <a:t>Sac: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sz="2600" b="1" dirty="0">
                <a:latin typeface="Book Antiqua" pitchFamily="18" charset="0"/>
              </a:rPr>
              <a:t>The hernia passes downwards through the femoral ring &amp; femoral canal till its lower end, then passes forwards pushing the cribriform fascia &amp; then upwards towards the inguinal ligament. The  neck of the sac is narrow which increases the risk of irreducibility &amp; strangulation</a:t>
            </a:r>
            <a:r>
              <a:rPr lang="en-US" sz="26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</a:p>
          <a:p>
            <a:pPr algn="just">
              <a:buFontTx/>
              <a:buChar char="•"/>
              <a:defRPr/>
            </a:pPr>
            <a:r>
              <a:rPr lang="en-US" sz="3200" b="1" dirty="0">
                <a:solidFill>
                  <a:srgbClr val="FF0000"/>
                </a:solidFill>
                <a:latin typeface="Book Antiqua" pitchFamily="18" charset="0"/>
              </a:rPr>
              <a:t>Contents: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sz="2600" b="1" dirty="0" err="1">
                <a:latin typeface="Book Antiqua" pitchFamily="18" charset="0"/>
              </a:rPr>
              <a:t>Omentum</a:t>
            </a:r>
            <a:r>
              <a:rPr lang="en-US" sz="2600" b="1" dirty="0">
                <a:latin typeface="Book Antiqua" pitchFamily="18" charset="0"/>
              </a:rPr>
              <a:t>, intestine ... etc. Richter's hernia is common. Sliding hernia (UB) may occur</a:t>
            </a:r>
            <a:r>
              <a:rPr lang="en-US" sz="26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</a:p>
          <a:p>
            <a:pPr algn="just">
              <a:buFontTx/>
              <a:buChar char="•"/>
              <a:defRPr/>
            </a:pPr>
            <a:r>
              <a:rPr lang="en-US" sz="3200" b="1" dirty="0">
                <a:solidFill>
                  <a:srgbClr val="FF0000"/>
                </a:solidFill>
                <a:latin typeface="Book Antiqua" pitchFamily="18" charset="0"/>
              </a:rPr>
              <a:t>Coverings: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sz="2600" b="1" dirty="0">
                <a:latin typeface="Book Antiqua" pitchFamily="18" charset="0"/>
              </a:rPr>
              <a:t>Stretched femoral septum &amp; </a:t>
            </a:r>
            <a:r>
              <a:rPr lang="en-US" sz="2600" b="1" dirty="0" err="1">
                <a:latin typeface="Book Antiqua" pitchFamily="18" charset="0"/>
              </a:rPr>
              <a:t>transversalis</a:t>
            </a:r>
            <a:r>
              <a:rPr lang="en-US" sz="2600" b="1" dirty="0">
                <a:latin typeface="Book Antiqua" pitchFamily="18" charset="0"/>
              </a:rPr>
              <a:t> fascia, cribriform fascia, SC &amp; skin</a:t>
            </a:r>
          </a:p>
        </p:txBody>
      </p:sp>
    </p:spTree>
    <p:extLst>
      <p:ext uri="{BB962C8B-B14F-4D97-AF65-F5344CB8AC3E}">
        <p14:creationId xmlns:p14="http://schemas.microsoft.com/office/powerpoint/2010/main" val="21433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676400" y="338138"/>
            <a:ext cx="5721350" cy="8540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01FFF9"/>
                </a:solidFill>
                <a:latin typeface="Book Antiqua" pitchFamily="18" charset="0"/>
                <a:cs typeface="Times New Roman" pitchFamily="18" charset="0"/>
              </a:rPr>
              <a:t>Rare types of femoral hernia</a:t>
            </a:r>
            <a:r>
              <a:rPr lang="en-US" sz="1600" b="1" dirty="0">
                <a:latin typeface="Book Antiqua" pitchFamily="18" charset="0"/>
                <a:cs typeface="Times New Roman" pitchFamily="18" charset="0"/>
              </a:rPr>
              <a:t> </a:t>
            </a:r>
            <a:endParaRPr lang="en-US" sz="1100" dirty="0">
              <a:latin typeface="Book Antiqua" pitchFamily="18" charset="0"/>
            </a:endParaRPr>
          </a:p>
          <a:p>
            <a:pPr algn="ctr" eaLnBrk="0" hangingPunct="0">
              <a:defRPr/>
            </a:pPr>
            <a:endParaRPr lang="en-US" dirty="0"/>
          </a:p>
        </p:txBody>
      </p:sp>
      <p:graphicFrame>
        <p:nvGraphicFramePr>
          <p:cNvPr id="196706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275937"/>
              </p:ext>
            </p:extLst>
          </p:nvPr>
        </p:nvGraphicFramePr>
        <p:xfrm>
          <a:off x="76200" y="914400"/>
          <a:ext cx="8915400" cy="5821368"/>
        </p:xfrm>
        <a:graphic>
          <a:graphicData uri="http://schemas.openxmlformats.org/drawingml/2006/table">
            <a:tbl>
              <a:tblPr/>
              <a:tblGrid>
                <a:gridCol w="4587875"/>
                <a:gridCol w="4327525"/>
              </a:tblGrid>
              <a:tr h="487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Type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1. Pre-vascular Hernia (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Narath's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Hernia): 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• It passes in front of the femoral artery. 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• It has a wide sac neck. Strangulation is ... rare. 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• It is easy to reduce but difficult to repair. 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• May be associated with congenital hip dislocation. 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2.Pectineal hernia (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Cloquet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hernia)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It passes behind the femoral vessels, between the 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pectincal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muscle &amp; its fascia. 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5" name="Rectangle 68"/>
          <p:cNvSpPr>
            <a:spLocks noChangeArrowheads="1"/>
          </p:cNvSpPr>
          <p:nvPr/>
        </p:nvSpPr>
        <p:spPr bwMode="auto">
          <a:xfrm>
            <a:off x="0" y="514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6" name="Text Box 69"/>
          <p:cNvSpPr txBox="1">
            <a:spLocks noChangeArrowheads="1"/>
          </p:cNvSpPr>
          <p:nvPr/>
        </p:nvSpPr>
        <p:spPr bwMode="auto">
          <a:xfrm>
            <a:off x="5394325" y="2017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6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669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869782"/>
              </p:ext>
            </p:extLst>
          </p:nvPr>
        </p:nvGraphicFramePr>
        <p:xfrm>
          <a:off x="114300" y="2057400"/>
          <a:ext cx="8915400" cy="3049589"/>
        </p:xfrm>
        <a:graphic>
          <a:graphicData uri="http://schemas.openxmlformats.org/drawingml/2006/table">
            <a:tbl>
              <a:tblPr/>
              <a:tblGrid>
                <a:gridCol w="4587875"/>
                <a:gridCol w="4327525"/>
              </a:tblGrid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Type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3. External Femoral Hernia (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Hasselbach's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Hernia): 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It passes lateral to the femoral artery 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1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4. Lacunar Hernia (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Lagier's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Hernia): 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It passes through the Lacunar ligament of 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Gimbernat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8" name="Text Box 26"/>
          <p:cNvSpPr txBox="1">
            <a:spLocks noChangeArrowheads="1"/>
          </p:cNvSpPr>
          <p:nvPr/>
        </p:nvSpPr>
        <p:spPr bwMode="auto">
          <a:xfrm>
            <a:off x="990600" y="868363"/>
            <a:ext cx="7162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1FFF9"/>
                </a:solidFill>
                <a:latin typeface="Book Antiqua" pitchFamily="18" charset="0"/>
              </a:rPr>
              <a:t>Rare types of femoral hernia</a:t>
            </a:r>
          </a:p>
        </p:txBody>
      </p:sp>
    </p:spTree>
    <p:extLst>
      <p:ext uri="{BB962C8B-B14F-4D97-AF65-F5344CB8AC3E}">
        <p14:creationId xmlns:p14="http://schemas.microsoft.com/office/powerpoint/2010/main" val="160871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0" y="533400"/>
            <a:ext cx="89916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4400" b="1" dirty="0">
                <a:solidFill>
                  <a:srgbClr val="FF0000"/>
                </a:solidFill>
                <a:latin typeface="Book Antiqua" pitchFamily="18" charset="0"/>
              </a:rPr>
              <a:t>Clinical picture</a:t>
            </a:r>
          </a:p>
          <a:p>
            <a:pPr algn="just">
              <a:defRPr/>
            </a:pPr>
            <a:r>
              <a:rPr lang="en-US" sz="4400" b="1" dirty="0">
                <a:solidFill>
                  <a:srgbClr val="01FFF9"/>
                </a:solidFill>
                <a:latin typeface="Book Antiqua" pitchFamily="18" charset="0"/>
              </a:rPr>
              <a:t>Sex:</a:t>
            </a:r>
            <a:r>
              <a:rPr lang="en-US" sz="2000" b="1" dirty="0">
                <a:latin typeface="Book Antiqua" pitchFamily="18" charset="0"/>
              </a:rPr>
              <a:t> </a:t>
            </a:r>
            <a:r>
              <a:rPr lang="en-US" sz="2800" b="1" dirty="0">
                <a:latin typeface="Book Antiqua" pitchFamily="18" charset="0"/>
              </a:rPr>
              <a:t>It occurs in females&gt; males (2: 1). Why?? </a:t>
            </a:r>
          </a:p>
          <a:p>
            <a:pPr algn="just">
              <a:defRPr/>
            </a:pPr>
            <a:r>
              <a:rPr lang="en-US" sz="2800" b="1" dirty="0">
                <a:latin typeface="Book Antiqua" pitchFamily="18" charset="0"/>
              </a:rPr>
              <a:t>1. The pelvis is wider (wider pubic </a:t>
            </a:r>
            <a:r>
              <a:rPr lang="en-US" sz="2800" b="1" dirty="0" err="1">
                <a:latin typeface="Book Antiqua" pitchFamily="18" charset="0"/>
              </a:rPr>
              <a:t>ramus</a:t>
            </a:r>
            <a:r>
              <a:rPr lang="en-US" sz="2800" b="1" dirty="0">
                <a:latin typeface="Book Antiqua" pitchFamily="18" charset="0"/>
              </a:rPr>
              <a:t> &amp; wider femoral ring)</a:t>
            </a:r>
          </a:p>
          <a:p>
            <a:pPr algn="just">
              <a:defRPr/>
            </a:pPr>
            <a:r>
              <a:rPr lang="en-US" sz="2800" b="1" dirty="0">
                <a:latin typeface="Book Antiqua" pitchFamily="18" charset="0"/>
              </a:rPr>
              <a:t>2. The femoral canal (&amp; ring) is wider </a:t>
            </a:r>
          </a:p>
          <a:p>
            <a:pPr algn="just">
              <a:defRPr/>
            </a:pPr>
            <a:r>
              <a:rPr lang="en-US" sz="2800" b="1" dirty="0">
                <a:latin typeface="Book Antiqua" pitchFamily="18" charset="0"/>
              </a:rPr>
              <a:t>3. The downward pelvic tilt in females allows easier descent of the hernia</a:t>
            </a:r>
          </a:p>
          <a:p>
            <a:pPr algn="just">
              <a:defRPr/>
            </a:pPr>
            <a:r>
              <a:rPr lang="en-US" sz="2800" b="1" dirty="0">
                <a:latin typeface="Book Antiqua" pitchFamily="18" charset="0"/>
              </a:rPr>
              <a:t>4. Muscles (</a:t>
            </a:r>
            <a:r>
              <a:rPr lang="en-US" sz="2800" b="1" dirty="0" err="1">
                <a:latin typeface="Book Antiqua" pitchFamily="18" charset="0"/>
              </a:rPr>
              <a:t>ileopsoas</a:t>
            </a:r>
            <a:r>
              <a:rPr lang="en-US" sz="2800" b="1" dirty="0">
                <a:latin typeface="Book Antiqua" pitchFamily="18" charset="0"/>
              </a:rPr>
              <a:t> &amp; </a:t>
            </a:r>
            <a:r>
              <a:rPr lang="en-US" sz="2800" b="1" dirty="0" err="1">
                <a:latin typeface="Book Antiqua" pitchFamily="18" charset="0"/>
              </a:rPr>
              <a:t>pectineus</a:t>
            </a:r>
            <a:r>
              <a:rPr lang="en-US" sz="2800" b="1" dirty="0">
                <a:latin typeface="Book Antiqua" pitchFamily="18" charset="0"/>
              </a:rPr>
              <a:t>) &amp; ligaments are weaker. They normally encroach on the canal &amp; thus act as a barrier against the development of femoral hernia</a:t>
            </a:r>
          </a:p>
        </p:txBody>
      </p:sp>
    </p:spTree>
    <p:extLst>
      <p:ext uri="{BB962C8B-B14F-4D97-AF65-F5344CB8AC3E}">
        <p14:creationId xmlns:p14="http://schemas.microsoft.com/office/powerpoint/2010/main" val="221454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152400" y="609600"/>
            <a:ext cx="8839200" cy="533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4000" b="1" dirty="0">
                <a:solidFill>
                  <a:srgbClr val="FF0000"/>
                </a:solidFill>
                <a:latin typeface="Book Antiqua" pitchFamily="18" charset="0"/>
              </a:rPr>
              <a:t>Complaints:</a:t>
            </a:r>
            <a:r>
              <a:rPr lang="en-US" dirty="0">
                <a:latin typeface="Book Antiqua" pitchFamily="18" charset="0"/>
              </a:rPr>
              <a:t> </a:t>
            </a:r>
          </a:p>
          <a:p>
            <a:pPr algn="just">
              <a:defRPr/>
            </a:pPr>
            <a:r>
              <a:rPr lang="en-US" sz="3300" b="1" dirty="0">
                <a:latin typeface="Book Antiqua" pitchFamily="18" charset="0"/>
              </a:rPr>
              <a:t>A young adult patient (around 25 years) complaining of a lump in the groin, which may cause dragging pain. It may present with strangulation (for the first time) </a:t>
            </a:r>
          </a:p>
          <a:p>
            <a:pPr algn="just">
              <a:defRPr/>
            </a:pPr>
            <a:r>
              <a:rPr lang="en-US" sz="4000" b="1" dirty="0">
                <a:solidFill>
                  <a:srgbClr val="FF0000"/>
                </a:solidFill>
                <a:latin typeface="Book Antiqua" pitchFamily="18" charset="0"/>
              </a:rPr>
              <a:t>Clinical Examination: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sz="3300" b="1" dirty="0">
                <a:latin typeface="Book Antiqua" pitchFamily="18" charset="0"/>
              </a:rPr>
              <a:t>A lump in the groin, below &amp; lateral to the pubic tubercle. It is reduced by pushing it downwards, backwards &amp; then upwards. About 20% are bilateral </a:t>
            </a:r>
          </a:p>
        </p:txBody>
      </p:sp>
    </p:spTree>
    <p:extLst>
      <p:ext uri="{BB962C8B-B14F-4D97-AF65-F5344CB8AC3E}">
        <p14:creationId xmlns:p14="http://schemas.microsoft.com/office/powerpoint/2010/main" val="17514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76200" y="76200"/>
            <a:ext cx="8999538" cy="10668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01FFF9"/>
                </a:solidFill>
                <a:latin typeface="Book Antiqua" pitchFamily="18" charset="0"/>
                <a:cs typeface="Times New Roman" pitchFamily="18" charset="0"/>
              </a:rPr>
              <a:t>Differences between femoral hernia&amp; inguinal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01FFF9"/>
                </a:solidFill>
                <a:latin typeface="Book Antiqua" pitchFamily="18" charset="0"/>
                <a:cs typeface="Times New Roman" pitchFamily="18" charset="0"/>
              </a:rPr>
              <a:t> hernia</a:t>
            </a:r>
            <a:endParaRPr lang="en-US" sz="3200" b="1" dirty="0">
              <a:solidFill>
                <a:srgbClr val="01FFF9"/>
              </a:solidFill>
              <a:latin typeface="Book Antiqua" pitchFamily="18" charset="0"/>
            </a:endParaRPr>
          </a:p>
        </p:txBody>
      </p:sp>
      <p:graphicFrame>
        <p:nvGraphicFramePr>
          <p:cNvPr id="200807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392223"/>
              </p:ext>
            </p:extLst>
          </p:nvPr>
        </p:nvGraphicFramePr>
        <p:xfrm>
          <a:off x="228600" y="1219200"/>
          <a:ext cx="8763000" cy="5197476"/>
        </p:xfrm>
        <a:graphic>
          <a:graphicData uri="http://schemas.openxmlformats.org/drawingml/2006/table">
            <a:tbl>
              <a:tblPr/>
              <a:tblGrid>
                <a:gridCol w="4344988"/>
                <a:gridCol w="4418012"/>
              </a:tblGrid>
              <a:tr h="4420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Femoral hernia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Inguinal hernia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1. It is commoner in females 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1. It is commoner in males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2. Lateral to the pubic tubercle and below the inguinal ligament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2. Medial to the pubic tubercle and above the inguinal ligament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3. The inguinal canal will be obviously empty 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3. The inguinal canal will be occupied by the hernia 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4. After reduction, closure of the femoral ring will prevent the hernia from coming down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4. The inguinal hernia will come down when the patient coughs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5. Deep ring test negative (hernia will descend) 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5. Deep ring test positive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6. Irreducibility is more Likely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6. Irreducibility is less likely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86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1214</Words>
  <Application>Microsoft Office PowerPoint</Application>
  <PresentationFormat>On-screen Show (4:3)</PresentationFormat>
  <Paragraphs>88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Samsung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SEC</dc:creator>
  <cp:lastModifiedBy>SEC</cp:lastModifiedBy>
  <cp:revision>7</cp:revision>
  <dcterms:created xsi:type="dcterms:W3CDTF">2018-10-29T03:17:44Z</dcterms:created>
  <dcterms:modified xsi:type="dcterms:W3CDTF">2018-10-30T07:57:47Z</dcterms:modified>
</cp:coreProperties>
</file>